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95" r:id="rId4"/>
    <p:sldId id="293" r:id="rId5"/>
    <p:sldId id="282" r:id="rId6"/>
    <p:sldId id="290" r:id="rId7"/>
    <p:sldId id="304" r:id="rId8"/>
    <p:sldId id="294" r:id="rId9"/>
    <p:sldId id="305" r:id="rId10"/>
    <p:sldId id="291" r:id="rId11"/>
    <p:sldId id="296" r:id="rId12"/>
    <p:sldId id="297" r:id="rId13"/>
    <p:sldId id="298" r:id="rId14"/>
    <p:sldId id="299" r:id="rId15"/>
    <p:sldId id="300" r:id="rId16"/>
    <p:sldId id="301" r:id="rId17"/>
    <p:sldId id="306" r:id="rId18"/>
    <p:sldId id="302" r:id="rId19"/>
    <p:sldId id="303" r:id="rId20"/>
    <p:sldId id="307" r:id="rId21"/>
    <p:sldId id="308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E1844B"/>
    <a:srgbClr val="FFFF33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13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6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4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53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61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28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58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8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0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06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02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AD1F9-5E93-49CA-8539-EFC25FEE0374}" type="datetimeFigureOut">
              <a:rPr lang="nl-NL" smtClean="0"/>
              <a:t>8-1-2018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31F66-B985-4FDD-AD53-E97C19ED9B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86212" y="1108392"/>
            <a:ext cx="7424737" cy="2392454"/>
          </a:xfrm>
        </p:spPr>
        <p:txBody>
          <a:bodyPr>
            <a:noAutofit/>
          </a:bodyPr>
          <a:lstStyle/>
          <a:p>
            <a:r>
              <a:rPr lang="nl-NL" sz="88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Groeifactoren</a:t>
            </a:r>
            <a:endParaRPr lang="nl-NL" sz="88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07730" y="4278931"/>
            <a:ext cx="2260270" cy="1171843"/>
          </a:xfrm>
        </p:spPr>
        <p:txBody>
          <a:bodyPr>
            <a:noAutofit/>
          </a:bodyPr>
          <a:lstStyle/>
          <a:p>
            <a:r>
              <a:rPr lang="nl-NL" sz="3600" b="1" dirty="0" smtClean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1" y="930954"/>
            <a:ext cx="3027881" cy="48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9006" y="1816980"/>
            <a:ext cx="10241280" cy="49757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nl-NL" sz="3600" dirty="0" smtClean="0">
                <a:sym typeface="Wingdings" panose="05000000000000000000" pitchFamily="2" charset="2"/>
              </a:rPr>
              <a:t> Organische messstof	- </a:t>
            </a:r>
            <a:r>
              <a:rPr lang="nl-NL" sz="3600" b="1" dirty="0" smtClean="0">
                <a:sym typeface="Wingdings" panose="05000000000000000000" pitchFamily="2" charset="2"/>
              </a:rPr>
              <a:t>koemest</a:t>
            </a:r>
            <a:r>
              <a:rPr lang="nl-NL" sz="3600" dirty="0" smtClean="0">
                <a:sym typeface="Wingdings" panose="05000000000000000000" pitchFamily="2" charset="2"/>
              </a:rPr>
              <a:t> (gedroogd)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		- </a:t>
            </a:r>
            <a:r>
              <a:rPr lang="nl-NL" sz="3600" b="1" dirty="0" smtClean="0">
                <a:sym typeface="Wingdings" panose="05000000000000000000" pitchFamily="2" charset="2"/>
              </a:rPr>
              <a:t>pierenmest</a:t>
            </a:r>
          </a:p>
          <a:p>
            <a:pPr marL="0" indent="0">
              <a:buNone/>
            </a:pPr>
            <a:endParaRPr lang="nl-NL" sz="36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NL" sz="3600" dirty="0" smtClean="0">
                <a:sym typeface="Wingdings" panose="05000000000000000000" pitchFamily="2" charset="2"/>
              </a:rPr>
              <a:t>Kunstmeststof (mengmeststof) 	- </a:t>
            </a:r>
            <a:r>
              <a:rPr lang="nl-NL" sz="3600" b="1" dirty="0" smtClean="0">
                <a:sym typeface="Wingdings" panose="05000000000000000000" pitchFamily="2" charset="2"/>
              </a:rPr>
              <a:t>vloeibaar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				- </a:t>
            </a:r>
            <a:r>
              <a:rPr lang="nl-NL" sz="3600" b="1" dirty="0" smtClean="0">
                <a:sym typeface="Wingdings" panose="05000000000000000000" pitchFamily="2" charset="2"/>
              </a:rPr>
              <a:t>poeder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				- </a:t>
            </a:r>
            <a:r>
              <a:rPr lang="nl-NL" sz="3600" b="1" dirty="0" smtClean="0">
                <a:sym typeface="Wingdings" panose="05000000000000000000" pitchFamily="2" charset="2"/>
              </a:rPr>
              <a:t>granulaten</a:t>
            </a:r>
          </a:p>
        </p:txBody>
      </p:sp>
      <p:sp>
        <p:nvSpPr>
          <p:cNvPr id="2" name="Rechthoek 1"/>
          <p:cNvSpPr/>
          <p:nvPr/>
        </p:nvSpPr>
        <p:spPr>
          <a:xfrm>
            <a:off x="1484938" y="317559"/>
            <a:ext cx="832539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600" b="1" u="sng" dirty="0">
                <a:solidFill>
                  <a:prstClr val="black"/>
                </a:solidFill>
              </a:rPr>
              <a:t>Voeding in de vorm van meststoffen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073" y="0"/>
            <a:ext cx="3102927" cy="39885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301" y="-48944"/>
            <a:ext cx="3032246" cy="45081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43" y="1004887"/>
            <a:ext cx="2765236" cy="20256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5" y="4667195"/>
            <a:ext cx="5071862" cy="21254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7635" y="3310051"/>
            <a:ext cx="4119563" cy="3578405"/>
          </a:xfrm>
          <a:prstGeom prst="rect">
            <a:avLst/>
          </a:prstGeom>
        </p:spPr>
      </p:pic>
      <p:pic>
        <p:nvPicPr>
          <p:cNvPr id="5122" name="Picture 2" descr="Afbeeldingsresultaat voor meststof granulat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40" y="4066157"/>
            <a:ext cx="2804161" cy="27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863" y="919998"/>
            <a:ext cx="9910354" cy="3347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endParaRPr lang="nl-NL" sz="36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600" dirty="0" smtClean="0">
                <a:sym typeface="Wingdings" panose="05000000000000000000" pitchFamily="2" charset="2"/>
              </a:rPr>
              <a:t>Speciaal gemengd voor specifieke plantgroepen: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palmen, 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cactussen (succulenten), 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orchideeën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47" y="375421"/>
            <a:ext cx="2552700" cy="61245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22" y="375421"/>
            <a:ext cx="2628900" cy="60579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297" y="356371"/>
            <a:ext cx="23526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816" y="0"/>
            <a:ext cx="3192184" cy="30654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0818" y="432525"/>
            <a:ext cx="4956110" cy="1460500"/>
          </a:xfrm>
        </p:spPr>
        <p:txBody>
          <a:bodyPr>
            <a:noAutofit/>
          </a:bodyPr>
          <a:lstStyle/>
          <a:p>
            <a:r>
              <a:rPr lang="nl-NL" sz="5400" b="1" u="sng" dirty="0" smtClean="0"/>
              <a:t>Grond / Bodem</a:t>
            </a:r>
            <a:endParaRPr lang="nl-NL" sz="5400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80818" y="1672046"/>
            <a:ext cx="8809654" cy="5283516"/>
          </a:xfrm>
        </p:spPr>
        <p:txBody>
          <a:bodyPr/>
          <a:lstStyle/>
          <a:p>
            <a:pPr marL="0" indent="0">
              <a:buNone/>
            </a:pPr>
            <a:r>
              <a:rPr lang="nl-N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Doel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:  	1. Vasthechten/stevigheid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	2.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oeding </a:t>
            </a:r>
          </a:p>
          <a:p>
            <a:pPr marL="0" indent="0">
              <a:buNone/>
            </a:pPr>
            <a:endParaRPr lang="nl-NL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Eisen potgrond:</a:t>
            </a:r>
          </a:p>
          <a:p>
            <a:pPr marL="0" indent="0">
              <a:buNone/>
            </a:pPr>
            <a:endParaRPr lang="nl-NL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RHP goedkeuring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egeling </a:t>
            </a:r>
            <a:r>
              <a:rPr lang="nl-N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andels</a:t>
            </a:r>
            <a:r>
              <a:rPr lang="nl-N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otgrond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Goede structuur</a:t>
            </a: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Voldoende voedingsstoffen voor ong. 6 weken</a:t>
            </a: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Vrij van ziekten en ongedierte</a:t>
            </a: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De juiste zuurgraad (ph waarde) dus 5,5 - 6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0559"/>
            <a:ext cx="2717074" cy="48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b="1" u="sng" dirty="0" smtClean="0"/>
              <a:t>Verschillende soorten potgrond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8234" y="1203958"/>
            <a:ext cx="10515600" cy="5429800"/>
          </a:xfrm>
        </p:spPr>
        <p:txBody>
          <a:bodyPr>
            <a:normAutofit fontScale="92500" lnSpcReduction="10000"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Universele potgrond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Cactusgrond: Leem en scherp zand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Anthuriumgrond :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Bladgrond, bosgrond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en turfmolm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				(zorgen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voor een luchtig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mengsel)</a:t>
            </a:r>
          </a:p>
          <a:p>
            <a:r>
              <a:rPr lang="nl-NL" sz="3200" dirty="0" smtClean="0"/>
              <a:t>Stekgrond</a:t>
            </a:r>
            <a:endParaRPr lang="nl-NL" sz="3200" dirty="0"/>
          </a:p>
          <a:p>
            <a:r>
              <a:rPr lang="nl-NL" sz="3200" dirty="0" smtClean="0"/>
              <a:t>Rozenpotgrond</a:t>
            </a:r>
          </a:p>
          <a:p>
            <a:r>
              <a:rPr lang="nl-NL" sz="3200" dirty="0"/>
              <a:t> </a:t>
            </a:r>
            <a:r>
              <a:rPr lang="nl-NL" sz="3200" dirty="0" err="1" smtClean="0"/>
              <a:t>e.a</a:t>
            </a:r>
            <a:r>
              <a:rPr lang="nl-NL" sz="3200" dirty="0" smtClean="0"/>
              <a:t>				             </a:t>
            </a:r>
          </a:p>
          <a:p>
            <a:endParaRPr lang="nl-NL" sz="3200" dirty="0" smtClean="0"/>
          </a:p>
          <a:p>
            <a:r>
              <a:rPr lang="nl-NL" sz="3200" dirty="0" err="1" smtClean="0"/>
              <a:t>Perlite</a:t>
            </a:r>
            <a:r>
              <a:rPr lang="nl-NL" sz="3200" dirty="0"/>
              <a:t>: </a:t>
            </a:r>
            <a:endParaRPr lang="nl-NL" sz="3200" dirty="0" smtClean="0"/>
          </a:p>
          <a:p>
            <a:pPr marL="0" indent="0">
              <a:buNone/>
            </a:pPr>
            <a:r>
              <a:rPr lang="nl-NL" sz="3200" dirty="0"/>
              <a:t>	</a:t>
            </a:r>
            <a:r>
              <a:rPr lang="nl-NL" sz="3200" dirty="0" smtClean="0"/>
              <a:t>witte </a:t>
            </a:r>
            <a:r>
              <a:rPr lang="nl-NL" sz="3200" dirty="0"/>
              <a:t>bolletjes afkomstig </a:t>
            </a:r>
            <a:endParaRPr lang="nl-NL" sz="3200" dirty="0" smtClean="0"/>
          </a:p>
          <a:p>
            <a:pPr marL="0" indent="0">
              <a:buNone/>
            </a:pPr>
            <a:r>
              <a:rPr lang="nl-NL" sz="3200" dirty="0"/>
              <a:t> </a:t>
            </a:r>
            <a:r>
              <a:rPr lang="nl-NL" sz="3200" dirty="0" smtClean="0"/>
              <a:t>  	van </a:t>
            </a:r>
            <a:r>
              <a:rPr lang="nl-NL" sz="3200" dirty="0"/>
              <a:t>vulkanisch </a:t>
            </a:r>
            <a:r>
              <a:rPr lang="nl-NL" sz="3200" dirty="0" smtClean="0"/>
              <a:t>gesteente.</a:t>
            </a:r>
            <a:endParaRPr lang="nl-NL" sz="3200" dirty="0"/>
          </a:p>
          <a:p>
            <a:pPr marL="0" indent="0">
              <a:buNone/>
            </a:pPr>
            <a:endParaRPr lang="nl-NL" dirty="0" smtClean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" y="294110"/>
            <a:ext cx="3019425" cy="47339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64" y="294110"/>
            <a:ext cx="3495540" cy="47741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212" y="294110"/>
            <a:ext cx="3224233" cy="480494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72" y="3518263"/>
            <a:ext cx="6671147" cy="33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2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8298" y="85206"/>
            <a:ext cx="3873759" cy="1407692"/>
          </a:xfrm>
        </p:spPr>
        <p:txBody>
          <a:bodyPr/>
          <a:lstStyle/>
          <a:p>
            <a:r>
              <a:rPr lang="nl-NL" b="1" u="sng" dirty="0" smtClean="0"/>
              <a:t>Groeimedium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5131" y="1492898"/>
            <a:ext cx="118106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Grond of een ander </a:t>
            </a:r>
            <a:r>
              <a:rPr lang="nl-NL" sz="3600" dirty="0" smtClean="0"/>
              <a:t>materiaal waar </a:t>
            </a:r>
            <a:r>
              <a:rPr lang="nl-NL" sz="3600" dirty="0"/>
              <a:t>planten in kunnen groeien</a:t>
            </a:r>
            <a:r>
              <a:rPr lang="nl-NL" sz="3600" dirty="0" smtClean="0"/>
              <a:t>.</a:t>
            </a:r>
          </a:p>
          <a:p>
            <a:pPr marL="0" indent="0">
              <a:buNone/>
            </a:pPr>
            <a:r>
              <a:rPr lang="nl-NL" sz="3600" dirty="0" smtClean="0"/>
              <a:t> 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r>
              <a:rPr lang="nl-NL" sz="3600" dirty="0" smtClean="0"/>
              <a:t>Steenwol                                                Hydrokorrels 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				  </a:t>
            </a:r>
            <a:r>
              <a:rPr lang="nl-NL" sz="2400" dirty="0" smtClean="0"/>
              <a:t>(geplofte kleikorrels)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13" y="3219239"/>
            <a:ext cx="4032690" cy="40326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594" y="2683538"/>
            <a:ext cx="2647406" cy="41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6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023" y="648154"/>
            <a:ext cx="5487956" cy="3941263"/>
          </a:xfrm>
        </p:spPr>
        <p:txBody>
          <a:bodyPr/>
          <a:lstStyle/>
          <a:p>
            <a:r>
              <a:rPr lang="nl-NL" dirty="0" err="1" smtClean="0"/>
              <a:t>Stekbak</a:t>
            </a:r>
            <a:r>
              <a:rPr lang="nl-NL" dirty="0" smtClean="0"/>
              <a:t> met groeimedium van geperste vezels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263353"/>
            <a:ext cx="6594648" cy="6594648"/>
          </a:xfrm>
        </p:spPr>
      </p:pic>
    </p:spTree>
    <p:extLst>
      <p:ext uri="{BB962C8B-B14F-4D97-AF65-F5344CB8AC3E}">
        <p14:creationId xmlns:p14="http://schemas.microsoft.com/office/powerpoint/2010/main" val="22307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0585" y="0"/>
            <a:ext cx="9350829" cy="1286393"/>
          </a:xfrm>
        </p:spPr>
        <p:txBody>
          <a:bodyPr>
            <a:normAutofit/>
          </a:bodyPr>
          <a:lstStyle/>
          <a:p>
            <a:r>
              <a:rPr lang="nl-NL" b="1" u="sng" dirty="0" smtClean="0"/>
              <a:t>Zuurgraad</a:t>
            </a:r>
            <a:r>
              <a:rPr lang="nl-NL" dirty="0" smtClean="0"/>
              <a:t> = pH (</a:t>
            </a:r>
            <a:r>
              <a:rPr lang="nl-NL" dirty="0" err="1" smtClean="0"/>
              <a:t>Porides</a:t>
            </a:r>
            <a:r>
              <a:rPr lang="nl-NL" dirty="0" smtClean="0"/>
              <a:t> </a:t>
            </a:r>
            <a:r>
              <a:rPr lang="nl-NL" dirty="0" err="1" smtClean="0"/>
              <a:t>hydrogenii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296091" y="1521302"/>
            <a:ext cx="11521440" cy="52189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3900" dirty="0" smtClean="0"/>
              <a:t>pH = de hoeveelheid waterstofionen (H+) die in de grond aanwezig zijn. 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r>
              <a:rPr lang="nl-NL" sz="3900" dirty="0" smtClean="0"/>
              <a:t>- Hoe meer H+ ionen hoe zuurder de grond.</a:t>
            </a:r>
          </a:p>
          <a:p>
            <a:pPr marL="0" indent="0">
              <a:buNone/>
            </a:pPr>
            <a:endParaRPr lang="nl-NL" sz="800" dirty="0" smtClean="0"/>
          </a:p>
          <a:p>
            <a:pPr>
              <a:buFontTx/>
              <a:buChar char="-"/>
            </a:pPr>
            <a:r>
              <a:rPr lang="nl-NL" sz="3900" dirty="0" smtClean="0"/>
              <a:t>De H+ ionen zorgen voor verbindingen van de voedingsstoffen. </a:t>
            </a:r>
          </a:p>
          <a:p>
            <a:pPr marL="0" indent="0">
              <a:buNone/>
            </a:pPr>
            <a:r>
              <a:rPr lang="nl-NL" sz="3900" dirty="0"/>
              <a:t> </a:t>
            </a:r>
            <a:r>
              <a:rPr lang="nl-NL" sz="3900" dirty="0" smtClean="0"/>
              <a:t> Met de juiste pH-waarde zorg je dus dat de</a:t>
            </a:r>
          </a:p>
          <a:p>
            <a:pPr marL="0" indent="0">
              <a:buNone/>
            </a:pPr>
            <a:r>
              <a:rPr lang="nl-NL" sz="3900" dirty="0"/>
              <a:t> </a:t>
            </a:r>
            <a:r>
              <a:rPr lang="nl-NL" sz="3900" dirty="0" smtClean="0"/>
              <a:t> </a:t>
            </a:r>
            <a:r>
              <a:rPr lang="nl-NL" sz="3900" b="1" u="sng" dirty="0" smtClean="0"/>
              <a:t>voedingsstoffen</a:t>
            </a:r>
            <a:r>
              <a:rPr lang="nl-NL" sz="3900" b="1" dirty="0" smtClean="0"/>
              <a:t> </a:t>
            </a:r>
            <a:r>
              <a:rPr lang="nl-NL" sz="3900" b="1" u="sng" dirty="0" smtClean="0"/>
              <a:t>opneembaar</a:t>
            </a:r>
            <a:r>
              <a:rPr lang="nl-NL" sz="3900" b="1" dirty="0" smtClean="0"/>
              <a:t> </a:t>
            </a:r>
            <a:r>
              <a:rPr lang="nl-NL" sz="3900" dirty="0" smtClean="0"/>
              <a:t>worden voor de planten.</a:t>
            </a:r>
          </a:p>
          <a:p>
            <a:pPr marL="0" indent="0">
              <a:buNone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765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0585" y="0"/>
            <a:ext cx="9350829" cy="1286393"/>
          </a:xfrm>
        </p:spPr>
        <p:txBody>
          <a:bodyPr>
            <a:normAutofit/>
          </a:bodyPr>
          <a:lstStyle/>
          <a:p>
            <a:r>
              <a:rPr lang="nl-NL" b="1" u="sng" dirty="0" smtClean="0"/>
              <a:t>Zuurgraad</a:t>
            </a:r>
            <a:r>
              <a:rPr lang="nl-NL" dirty="0" smtClean="0"/>
              <a:t> = pH (</a:t>
            </a:r>
            <a:r>
              <a:rPr lang="nl-NL" dirty="0" err="1" smtClean="0"/>
              <a:t>Porides</a:t>
            </a:r>
            <a:r>
              <a:rPr lang="nl-NL" dirty="0" smtClean="0"/>
              <a:t> </a:t>
            </a:r>
            <a:r>
              <a:rPr lang="nl-NL" dirty="0" err="1" smtClean="0"/>
              <a:t>hydrogenii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01" y="2802911"/>
            <a:ext cx="7544469" cy="2015490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296091" y="1201783"/>
            <a:ext cx="11329852" cy="54167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dirty="0" smtClean="0"/>
              <a:t>Minder goed bodemleven in zure grond</a:t>
            </a:r>
          </a:p>
          <a:p>
            <a:pPr marL="0" indent="0">
              <a:buNone/>
            </a:pPr>
            <a:endParaRPr lang="nl-NL" sz="1400" dirty="0" smtClean="0"/>
          </a:p>
          <a:p>
            <a:pPr marL="0" indent="0">
              <a:buNone/>
            </a:pPr>
            <a:r>
              <a:rPr lang="nl-NL" sz="3200" dirty="0" smtClean="0"/>
              <a:t>turfmengsel 			toevoegen				kalk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 smtClean="0"/>
              <a:t>Kamerplanten vragen vaak een zuurgraad tussen de 5,5-6.</a:t>
            </a:r>
          </a:p>
          <a:p>
            <a:pPr marL="0" indent="0">
              <a:buNone/>
            </a:pPr>
            <a:r>
              <a:rPr lang="nl-NL" sz="3200" dirty="0" smtClean="0"/>
              <a:t>Ook hier zijn er planten die liever een iets zure grond of meer een kalkrijke grond nodig hebben voor een goede groei.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2648026" y="2294708"/>
            <a:ext cx="18847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7076958" y="2285999"/>
            <a:ext cx="21429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>
            <a:off x="5721531" y="3378926"/>
            <a:ext cx="0" cy="4267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80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881742" y="764044"/>
            <a:ext cx="10961916" cy="1918196"/>
          </a:xfrm>
        </p:spPr>
        <p:txBody>
          <a:bodyPr>
            <a:noAutofit/>
          </a:bodyPr>
          <a:lstStyle/>
          <a:p>
            <a:r>
              <a:rPr lang="nl-NL" sz="3600" dirty="0" err="1" smtClean="0"/>
              <a:t>Kalkminnende</a:t>
            </a:r>
            <a:r>
              <a:rPr lang="nl-NL" sz="3600" dirty="0" smtClean="0"/>
              <a:t> planten </a:t>
            </a:r>
            <a:r>
              <a:rPr lang="nl-NL" sz="2400" dirty="0" smtClean="0"/>
              <a:t>(dus kalkrijke grond –basisch, hogere pH-)</a:t>
            </a:r>
            <a:r>
              <a:rPr lang="nl-NL" sz="3600" dirty="0" smtClean="0"/>
              <a:t>:</a:t>
            </a:r>
          </a:p>
          <a:p>
            <a:pPr marL="0" indent="0">
              <a:buNone/>
            </a:pPr>
            <a:r>
              <a:rPr lang="nl-NL" sz="3600" dirty="0" smtClean="0"/>
              <a:t>Buxus, Roos, Sering, </a:t>
            </a:r>
            <a:r>
              <a:rPr lang="nl-NL" sz="3600" dirty="0" err="1" smtClean="0"/>
              <a:t>Hypericum</a:t>
            </a:r>
            <a:r>
              <a:rPr lang="nl-NL" sz="3600" dirty="0" smtClean="0"/>
              <a:t>, gras</a:t>
            </a:r>
          </a:p>
          <a:p>
            <a:pPr marL="0" indent="0">
              <a:buNone/>
            </a:pPr>
            <a:endParaRPr lang="nl-NL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6602"/>
            <a:ext cx="5638800" cy="46672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6" y="44696"/>
            <a:ext cx="3989682" cy="44191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894" y="274262"/>
            <a:ext cx="4528322" cy="53987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01" y="2254293"/>
            <a:ext cx="5341562" cy="475732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8559023" y="4517433"/>
            <a:ext cx="1486514" cy="1503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453" y="0"/>
            <a:ext cx="4922827" cy="48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507273" y="1034010"/>
            <a:ext cx="11292841" cy="2423293"/>
          </a:xfrm>
        </p:spPr>
        <p:txBody>
          <a:bodyPr>
            <a:noAutofit/>
          </a:bodyPr>
          <a:lstStyle/>
          <a:p>
            <a:r>
              <a:rPr lang="nl-NL" sz="3600" dirty="0" err="1" smtClean="0"/>
              <a:t>Zuurminnende</a:t>
            </a:r>
            <a:r>
              <a:rPr lang="nl-NL" sz="3600" dirty="0" smtClean="0"/>
              <a:t> planten </a:t>
            </a:r>
            <a:r>
              <a:rPr lang="nl-NL" sz="2400" dirty="0" smtClean="0"/>
              <a:t>(</a:t>
            </a:r>
            <a:r>
              <a:rPr lang="nl-NL" sz="2400" dirty="0" err="1" smtClean="0"/>
              <a:t>kalkvrezende</a:t>
            </a:r>
            <a:r>
              <a:rPr lang="nl-NL" sz="2400" dirty="0" smtClean="0"/>
              <a:t> planten -zure grond-, lage pH)</a:t>
            </a:r>
            <a:r>
              <a:rPr lang="nl-NL" sz="3600" dirty="0" smtClean="0"/>
              <a:t>:</a:t>
            </a:r>
          </a:p>
          <a:p>
            <a:pPr marL="0" indent="0">
              <a:buNone/>
            </a:pPr>
            <a:r>
              <a:rPr lang="nl-NL" sz="3600" dirty="0" smtClean="0"/>
              <a:t>Hortensia, </a:t>
            </a:r>
            <a:r>
              <a:rPr lang="nl-NL" sz="3600" dirty="0" err="1" smtClean="0"/>
              <a:t>Viburnum</a:t>
            </a:r>
            <a:r>
              <a:rPr lang="nl-NL" sz="3600" dirty="0" smtClean="0"/>
              <a:t>, </a:t>
            </a:r>
            <a:r>
              <a:rPr lang="nl-NL" sz="3600" dirty="0" err="1" smtClean="0"/>
              <a:t>Rhododendron</a:t>
            </a:r>
            <a:r>
              <a:rPr lang="nl-NL" sz="3600" dirty="0" smtClean="0"/>
              <a:t>, Conifeer, </a:t>
            </a:r>
            <a:r>
              <a:rPr lang="nl-NL" sz="3600" dirty="0" err="1" smtClean="0"/>
              <a:t>Skimmia</a:t>
            </a:r>
            <a:endParaRPr lang="nl-NL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561"/>
            <a:ext cx="5305584" cy="46634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41" y="0"/>
            <a:ext cx="4505325" cy="50387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140" y="3302046"/>
            <a:ext cx="5312691" cy="371121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966" y="88569"/>
            <a:ext cx="5184839" cy="465845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485" y="1240133"/>
            <a:ext cx="5287068" cy="41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40428" y="286126"/>
            <a:ext cx="6896878" cy="1342377"/>
          </a:xfrm>
        </p:spPr>
        <p:txBody>
          <a:bodyPr>
            <a:noAutofit/>
          </a:bodyPr>
          <a:lstStyle/>
          <a:p>
            <a:r>
              <a:rPr lang="nl-NL" sz="5400" b="1" u="sng" dirty="0" smtClean="0"/>
              <a:t>Groeifactor Voeding</a:t>
            </a:r>
            <a:endParaRPr lang="nl-NL" sz="5400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49285" y="2191386"/>
            <a:ext cx="7478486" cy="3782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600" dirty="0" smtClean="0"/>
              <a:t>Voedingselementen indelen:</a:t>
            </a:r>
          </a:p>
          <a:p>
            <a:pPr marL="0" indent="0">
              <a:buNone/>
            </a:pPr>
            <a:endParaRPr lang="nl-NL" sz="800" dirty="0" smtClean="0"/>
          </a:p>
          <a:p>
            <a:pPr>
              <a:buFontTx/>
              <a:buChar char="-"/>
            </a:pPr>
            <a:r>
              <a:rPr lang="nl-NL" sz="3600" dirty="0" smtClean="0"/>
              <a:t>Hoofdelementen</a:t>
            </a:r>
          </a:p>
          <a:p>
            <a:pPr>
              <a:buFontTx/>
              <a:buChar char="-"/>
            </a:pPr>
            <a:r>
              <a:rPr lang="nl-NL" sz="3600" dirty="0" smtClean="0"/>
              <a:t>Spoorelementen</a:t>
            </a:r>
          </a:p>
          <a:p>
            <a:pPr>
              <a:buFontTx/>
              <a:buChar char="-"/>
            </a:pPr>
            <a:r>
              <a:rPr lang="nl-NL" sz="3600" dirty="0" smtClean="0"/>
              <a:t>Nevenelementen</a:t>
            </a:r>
          </a:p>
          <a:p>
            <a:pPr>
              <a:buFontTx/>
              <a:buChar char="-"/>
            </a:pPr>
            <a:endParaRPr lang="nl-NL" sz="3600" dirty="0" smtClean="0"/>
          </a:p>
        </p:txBody>
      </p:sp>
    </p:spTree>
    <p:extLst>
      <p:ext uri="{BB962C8B-B14F-4D97-AF65-F5344CB8AC3E}">
        <p14:creationId xmlns:p14="http://schemas.microsoft.com/office/powerpoint/2010/main" val="15467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066" y="2257304"/>
            <a:ext cx="2838450" cy="3848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0585" y="0"/>
            <a:ext cx="9350829" cy="1286393"/>
          </a:xfrm>
        </p:spPr>
        <p:txBody>
          <a:bodyPr>
            <a:normAutofit/>
          </a:bodyPr>
          <a:lstStyle/>
          <a:p>
            <a:r>
              <a:rPr lang="nl-NL" b="1" u="sng" dirty="0" smtClean="0"/>
              <a:t>Kamerplanten en hun pH-waarde: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35279" y="1175603"/>
            <a:ext cx="11521440" cy="1480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 smtClean="0"/>
              <a:t>Hoge pH (kalkrijke grond):</a:t>
            </a:r>
          </a:p>
          <a:p>
            <a:pPr marL="0" indent="0">
              <a:buNone/>
            </a:pPr>
            <a:r>
              <a:rPr lang="nl-NL" sz="3200" dirty="0" smtClean="0"/>
              <a:t>Agave, Asparagus, </a:t>
            </a:r>
            <a:r>
              <a:rPr lang="nl-NL" sz="3200" dirty="0" err="1" smtClean="0"/>
              <a:t>Passiflora</a:t>
            </a:r>
            <a:r>
              <a:rPr lang="nl-NL" sz="3200" dirty="0" smtClean="0"/>
              <a:t>, Cyclamen, Hedera,  Sansevieria, Yucca</a:t>
            </a:r>
            <a:endParaRPr lang="nl-NL" sz="3200" dirty="0"/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endParaRPr lang="nl-NL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448" y="1543050"/>
            <a:ext cx="2428875" cy="53149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336" y="3748220"/>
            <a:ext cx="1307646" cy="31097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767" y="2295364"/>
            <a:ext cx="1688625" cy="337142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95364"/>
            <a:ext cx="2543175" cy="26098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335" y="4260180"/>
            <a:ext cx="1920898" cy="264822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085" y="4310999"/>
            <a:ext cx="2075000" cy="25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766" y="3203828"/>
            <a:ext cx="2847295" cy="232536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641" y="2388066"/>
            <a:ext cx="2171908" cy="24163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0585" y="0"/>
            <a:ext cx="9350829" cy="1286393"/>
          </a:xfrm>
        </p:spPr>
        <p:txBody>
          <a:bodyPr>
            <a:normAutofit/>
          </a:bodyPr>
          <a:lstStyle/>
          <a:p>
            <a:r>
              <a:rPr lang="nl-NL" b="1" u="sng" dirty="0" smtClean="0"/>
              <a:t>Kamerplanten en hun pH-waarde: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35279" y="1286393"/>
            <a:ext cx="11521440" cy="15528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sz="3200" dirty="0">
                <a:solidFill>
                  <a:prstClr val="black"/>
                </a:solidFill>
              </a:rPr>
              <a:t>Lagere pH (zuurdere grond):</a:t>
            </a:r>
          </a:p>
          <a:p>
            <a:pPr marL="0" lvl="0" indent="0">
              <a:buNone/>
            </a:pPr>
            <a:r>
              <a:rPr lang="nl-NL" sz="3200" dirty="0" err="1">
                <a:solidFill>
                  <a:prstClr val="black"/>
                </a:solidFill>
              </a:rPr>
              <a:t>Adiantum</a:t>
            </a:r>
            <a:r>
              <a:rPr lang="nl-NL" sz="3200" dirty="0">
                <a:solidFill>
                  <a:prstClr val="black"/>
                </a:solidFill>
              </a:rPr>
              <a:t>, Erica, </a:t>
            </a:r>
            <a:r>
              <a:rPr lang="nl-NL" sz="3200" dirty="0" err="1">
                <a:solidFill>
                  <a:prstClr val="black"/>
                </a:solidFill>
              </a:rPr>
              <a:t>Guzmania</a:t>
            </a:r>
            <a:r>
              <a:rPr lang="nl-NL" sz="3200" dirty="0">
                <a:solidFill>
                  <a:prstClr val="black"/>
                </a:solidFill>
              </a:rPr>
              <a:t>, </a:t>
            </a:r>
            <a:r>
              <a:rPr lang="nl-NL" sz="3200" dirty="0" err="1">
                <a:solidFill>
                  <a:prstClr val="black"/>
                </a:solidFill>
              </a:rPr>
              <a:t>Rhododendron</a:t>
            </a:r>
            <a:r>
              <a:rPr lang="nl-NL" sz="3200" dirty="0">
                <a:solidFill>
                  <a:prstClr val="black"/>
                </a:solidFill>
              </a:rPr>
              <a:t>, </a:t>
            </a:r>
            <a:r>
              <a:rPr lang="nl-NL" sz="3200" dirty="0" err="1" smtClean="0">
                <a:solidFill>
                  <a:prstClr val="black"/>
                </a:solidFill>
              </a:rPr>
              <a:t>Spathiphyllum</a:t>
            </a:r>
            <a:endParaRPr lang="nl-NL" sz="3200" dirty="0">
              <a:solidFill>
                <a:prstClr val="black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3" y="3074126"/>
            <a:ext cx="2719659" cy="37838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859" y="2496358"/>
            <a:ext cx="3904634" cy="3258503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444343" y="5608321"/>
            <a:ext cx="87150" cy="146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2579096" y="5529190"/>
            <a:ext cx="274320" cy="23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3403" y="6644640"/>
            <a:ext cx="421414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009" y="3940890"/>
            <a:ext cx="2182586" cy="291711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838" y="4804382"/>
            <a:ext cx="2304810" cy="205361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9407" y="-2460"/>
            <a:ext cx="25241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40428" y="286126"/>
            <a:ext cx="6896878" cy="1342377"/>
          </a:xfrm>
        </p:spPr>
        <p:txBody>
          <a:bodyPr>
            <a:noAutofit/>
          </a:bodyPr>
          <a:lstStyle/>
          <a:p>
            <a:r>
              <a:rPr lang="nl-NL" sz="5400" b="1" u="sng" dirty="0" smtClean="0"/>
              <a:t>Groeifactor Voeding</a:t>
            </a:r>
            <a:endParaRPr lang="nl-NL" sz="5400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8862" y="1886585"/>
            <a:ext cx="11144795" cy="4644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600" dirty="0" smtClean="0"/>
              <a:t>Hoofdvoedingsstoffen (</a:t>
            </a:r>
            <a:r>
              <a:rPr lang="nl-NL" sz="3600" dirty="0" smtClean="0">
                <a:sym typeface="Wingdings" panose="05000000000000000000" pitchFamily="2" charset="2"/>
              </a:rPr>
              <a:t> </a:t>
            </a:r>
            <a:r>
              <a:rPr lang="nl-NL" sz="3600" dirty="0" smtClean="0"/>
              <a:t>hoofdelementen) voor de plant:</a:t>
            </a:r>
          </a:p>
          <a:p>
            <a:pPr marL="0" indent="0">
              <a:buNone/>
            </a:pPr>
            <a:r>
              <a:rPr lang="nl-NL" sz="3600" dirty="0">
                <a:solidFill>
                  <a:schemeClr val="accent5"/>
                </a:solidFill>
              </a:rPr>
              <a:t>s</a:t>
            </a:r>
            <a:r>
              <a:rPr lang="nl-NL" sz="3600" dirty="0" smtClean="0">
                <a:solidFill>
                  <a:schemeClr val="accent5"/>
                </a:solidFill>
              </a:rPr>
              <a:t>tikstof (N), fosfor (P), </a:t>
            </a:r>
            <a:r>
              <a:rPr lang="nl-NL" sz="3600" dirty="0">
                <a:solidFill>
                  <a:schemeClr val="accent5"/>
                </a:solidFill>
              </a:rPr>
              <a:t>kalium </a:t>
            </a:r>
            <a:r>
              <a:rPr lang="nl-NL" sz="3600" dirty="0" smtClean="0">
                <a:solidFill>
                  <a:schemeClr val="accent5"/>
                </a:solidFill>
              </a:rPr>
              <a:t>(K)</a:t>
            </a:r>
            <a:r>
              <a:rPr lang="nl-NL" sz="3600" dirty="0" smtClean="0"/>
              <a:t> </a:t>
            </a:r>
          </a:p>
          <a:p>
            <a:pPr marL="0" indent="0">
              <a:buNone/>
            </a:pPr>
            <a:r>
              <a:rPr lang="nl-NL" sz="800" dirty="0"/>
              <a:t>	</a:t>
            </a:r>
            <a:r>
              <a:rPr lang="nl-NL" sz="800" dirty="0" smtClean="0"/>
              <a:t>			</a:t>
            </a:r>
            <a:endParaRPr lang="nl-NL" sz="800" dirty="0"/>
          </a:p>
          <a:p>
            <a:pPr marL="0" indent="0">
              <a:buNone/>
            </a:pPr>
            <a:r>
              <a:rPr lang="nl-NL" sz="3600" dirty="0" smtClean="0">
                <a:sym typeface="Wingdings" panose="05000000000000000000" pitchFamily="2" charset="2"/>
              </a:rPr>
              <a:t> </a:t>
            </a:r>
            <a:r>
              <a:rPr lang="nl-NL" sz="3600" dirty="0" smtClean="0"/>
              <a:t>Ze </a:t>
            </a:r>
            <a:r>
              <a:rPr lang="nl-NL" sz="3600" dirty="0"/>
              <a:t>zijn in vrij </a:t>
            </a:r>
            <a:r>
              <a:rPr lang="nl-NL" sz="3600" u="sng" dirty="0"/>
              <a:t>grote hoeveelheden</a:t>
            </a:r>
            <a:r>
              <a:rPr lang="nl-NL" sz="3600" dirty="0"/>
              <a:t> </a:t>
            </a:r>
            <a:r>
              <a:rPr lang="nl-NL" sz="3600" dirty="0" smtClean="0"/>
              <a:t>nodig voor </a:t>
            </a:r>
            <a:r>
              <a:rPr lang="nl-NL" sz="3600" dirty="0"/>
              <a:t>de </a:t>
            </a:r>
            <a:r>
              <a:rPr lang="nl-NL" sz="3600" dirty="0" smtClean="0"/>
              <a:t>groei van planten.</a:t>
            </a:r>
          </a:p>
          <a:p>
            <a:pPr marL="0" indent="0">
              <a:buNone/>
            </a:pPr>
            <a:endParaRPr lang="nl-NL" sz="3600" dirty="0"/>
          </a:p>
          <a:p>
            <a:pPr marL="0" lvl="0" indent="0">
              <a:buNone/>
            </a:pPr>
            <a:r>
              <a:rPr lang="nl-NL" sz="3600" dirty="0">
                <a:solidFill>
                  <a:prstClr val="black"/>
                </a:solidFill>
              </a:rPr>
              <a:t>+ </a:t>
            </a:r>
            <a:r>
              <a:rPr lang="nl-NL" sz="3600" dirty="0">
                <a:solidFill>
                  <a:schemeClr val="accent5"/>
                </a:solidFill>
              </a:rPr>
              <a:t>calcium (Ca), magnesium (Mg</a:t>
            </a:r>
            <a:r>
              <a:rPr lang="nl-NL" sz="3600" dirty="0" smtClean="0">
                <a:solidFill>
                  <a:schemeClr val="accent5"/>
                </a:solidFill>
              </a:rPr>
              <a:t>)</a:t>
            </a:r>
          </a:p>
          <a:p>
            <a:pPr marL="0" lvl="0" indent="0">
              <a:buNone/>
            </a:pPr>
            <a:r>
              <a:rPr lang="nl-NL" sz="36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nl-NL" sz="3600" dirty="0" smtClean="0">
                <a:solidFill>
                  <a:prstClr val="black"/>
                </a:solidFill>
              </a:rPr>
              <a:t>Deze zijn in iets kleinere hoeveelheden nodig.</a:t>
            </a:r>
            <a:endParaRPr lang="nl-NL" sz="3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nl-NL" sz="3600" dirty="0" smtClean="0"/>
          </a:p>
        </p:txBody>
      </p:sp>
    </p:spTree>
    <p:extLst>
      <p:ext uri="{BB962C8B-B14F-4D97-AF65-F5344CB8AC3E}">
        <p14:creationId xmlns:p14="http://schemas.microsoft.com/office/powerpoint/2010/main" val="40620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176" y="225166"/>
            <a:ext cx="6896878" cy="1342377"/>
          </a:xfrm>
        </p:spPr>
        <p:txBody>
          <a:bodyPr>
            <a:noAutofit/>
          </a:bodyPr>
          <a:lstStyle/>
          <a:p>
            <a:r>
              <a:rPr lang="nl-NL" sz="5400" b="1" u="sng" dirty="0" smtClean="0"/>
              <a:t>Groeifactor Voeding</a:t>
            </a:r>
            <a:endParaRPr lang="nl-NL" sz="5400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16026" y="1207315"/>
            <a:ext cx="5497597" cy="56506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600" dirty="0" smtClean="0"/>
              <a:t>Men </a:t>
            </a:r>
            <a:r>
              <a:rPr lang="nl-NL" sz="3600" dirty="0"/>
              <a:t>moet </a:t>
            </a:r>
            <a:r>
              <a:rPr lang="nl-NL" sz="3600" dirty="0" smtClean="0"/>
              <a:t>deze hoofdelementen aan </a:t>
            </a:r>
            <a:r>
              <a:rPr lang="nl-NL" sz="3600" dirty="0"/>
              <a:t>de grond </a:t>
            </a:r>
            <a:r>
              <a:rPr lang="nl-NL" sz="3600" dirty="0" smtClean="0"/>
              <a:t>toevoegen.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3600" dirty="0" smtClean="0"/>
              <a:t>Als één </a:t>
            </a:r>
            <a:r>
              <a:rPr lang="nl-NL" sz="3600" dirty="0"/>
              <a:t>van deze </a:t>
            </a:r>
            <a:r>
              <a:rPr lang="nl-NL" sz="3600" dirty="0" smtClean="0"/>
              <a:t>hoofdelementen </a:t>
            </a:r>
            <a:r>
              <a:rPr lang="nl-NL" sz="3600" dirty="0"/>
              <a:t>ontbreekt, kunnen ook </a:t>
            </a:r>
            <a:r>
              <a:rPr lang="nl-NL" sz="3600" dirty="0" smtClean="0"/>
              <a:t>de </a:t>
            </a:r>
            <a:r>
              <a:rPr lang="nl-NL" sz="3600" dirty="0"/>
              <a:t>andere voedingsstoffen </a:t>
            </a:r>
            <a:r>
              <a:rPr lang="nl-NL" sz="3600" dirty="0" smtClean="0"/>
              <a:t>minder goed opgenomen worden. </a:t>
            </a:r>
            <a:endParaRPr lang="nl-NL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89463"/>
            <a:ext cx="5415778" cy="38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1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492" y="1082469"/>
            <a:ext cx="9272188" cy="2366125"/>
          </a:xfrm>
        </p:spPr>
        <p:txBody>
          <a:bodyPr>
            <a:normAutofit/>
          </a:bodyPr>
          <a:lstStyle/>
          <a:p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Stikstof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voor: bladgroen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(lengtegroei)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Fosfor (P)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voor: bloei, wortel, ademhaling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Kalium (K)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voor: stevigheid, bouw/transport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>
            <a:off x="359492" y="6304775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000000"/>
                </a:solidFill>
                <a:latin typeface="Arial" panose="020B0604020202020204" pitchFamily="34" charset="0"/>
              </a:rPr>
              <a:t>N-P-K-Mg  </a:t>
            </a:r>
            <a:r>
              <a:rPr lang="nl-NL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7-17-35-3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7" y="3107094"/>
            <a:ext cx="1328505" cy="319768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337795" y="6398081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333333"/>
                </a:solidFill>
                <a:latin typeface="arial" panose="020B0604020202020204" pitchFamily="34" charset="0"/>
              </a:rPr>
              <a:t> NPK 16-9-20</a:t>
            </a:r>
            <a:endParaRPr lang="nl-NL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427" y="3107094"/>
            <a:ext cx="1243221" cy="3197681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138024" y="6398081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655C55"/>
                </a:solidFill>
                <a:latin typeface="ProximaNova"/>
              </a:rPr>
              <a:t>5-4-7 NPK</a:t>
            </a:r>
            <a:endParaRPr lang="nl-NL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024" y="3107094"/>
            <a:ext cx="1234331" cy="318694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523" y="0"/>
            <a:ext cx="2717477" cy="3991014"/>
          </a:xfrm>
          <a:prstGeom prst="rect">
            <a:avLst/>
          </a:prstGeom>
        </p:spPr>
      </p:pic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586428" y="175452"/>
            <a:ext cx="9272188" cy="991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Hoofdelementen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NPK  (+ Mg, Ca) 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52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96835" y="447107"/>
            <a:ext cx="10929258" cy="1716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Kalk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(Calcium)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voor: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vorming van humus en zuren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Magnesium (Mg)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voor: ontwikkeling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bladgroen 									  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</a:t>
            </a:r>
            <a:r>
              <a:rPr lang="nl-NL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chlorophyl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3166"/>
            <a:ext cx="5408023" cy="4009147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95943" y="2390038"/>
            <a:ext cx="10929258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Buxus met kalkgebrek		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nl-N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Druif met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magnesium-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gebrek		</a:t>
            </a:r>
            <a:endParaRPr lang="nl-N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2299363"/>
            <a:ext cx="35433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866503" y="1553237"/>
            <a:ext cx="10929258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Borium (Bo),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Mangaan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(Mn),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(Cu),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Molybdeen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(Mb),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IJzer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(Fe),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Zink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(Zn) </a:t>
            </a:r>
            <a:endParaRPr lang="nl-NL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nl-NL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Nodig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l-NL" sz="3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hoeveelheden 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(wel noodzakelijk)</a:t>
            </a:r>
            <a:endParaRPr lang="nl-N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53440" y="381932"/>
            <a:ext cx="10929258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3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Spoorelementen: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nl-N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966650" y="1658397"/>
            <a:ext cx="11103430" cy="364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Natrium (Na), Chloor, (Cl), Silicium (S)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nl-NL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l-NL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aantoonbaar nodig voor voeding in de plant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(aanwezig in plant door chemische verbinding)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l-NL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 naam:  </a:t>
            </a:r>
            <a:r>
              <a:rPr lang="nl-NL" sz="3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ballaststoffen</a:t>
            </a:r>
            <a:endParaRPr lang="nl-NL" sz="36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l-NL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071154" y="565343"/>
            <a:ext cx="1074637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Nevenelementen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nl-NL" sz="36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9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120537" y="2162837"/>
            <a:ext cx="10929258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Meststoffen voor de plant: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nl-NL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Organische mest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Kunstmest</a:t>
            </a:r>
            <a:endParaRPr lang="nl-NL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53440" y="381932"/>
            <a:ext cx="10929258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Voedingsmiddelen voor planten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nl-N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411</Words>
  <Application>Microsoft Office PowerPoint</Application>
  <PresentationFormat>Breedbeeld</PresentationFormat>
  <Paragraphs>124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Arial</vt:lpstr>
      <vt:lpstr>Arial</vt:lpstr>
      <vt:lpstr>Calibri</vt:lpstr>
      <vt:lpstr>Calibri Light</vt:lpstr>
      <vt:lpstr>ProximaNova</vt:lpstr>
      <vt:lpstr>Verdana</vt:lpstr>
      <vt:lpstr>Wingdings</vt:lpstr>
      <vt:lpstr>Kantoorthema</vt:lpstr>
      <vt:lpstr>Groeifactoren</vt:lpstr>
      <vt:lpstr>Groeifactor Voeding</vt:lpstr>
      <vt:lpstr>Groeifactor Voeding</vt:lpstr>
      <vt:lpstr>Groeifactor Voeding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Grond / Bodem</vt:lpstr>
      <vt:lpstr>Verschillende soorten potgrond</vt:lpstr>
      <vt:lpstr>Groeimedium</vt:lpstr>
      <vt:lpstr>Stekbak met groeimedium van geperste vezels</vt:lpstr>
      <vt:lpstr>Zuurgraad = pH (Porides hydrogenii)</vt:lpstr>
      <vt:lpstr>Zuurgraad = pH (Porides hydrogenii)</vt:lpstr>
      <vt:lpstr>PowerPoint-presentatie</vt:lpstr>
      <vt:lpstr>PowerPoint-presentatie</vt:lpstr>
      <vt:lpstr>Kamerplanten en hun pH-waarde:</vt:lpstr>
      <vt:lpstr>Kamerplanten en hun pH-waarde: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Groeifactoren Lucht en licht.</dc:title>
  <dc:creator>lieke jansen</dc:creator>
  <cp:lastModifiedBy>Jacintha Westerink</cp:lastModifiedBy>
  <cp:revision>105</cp:revision>
  <dcterms:created xsi:type="dcterms:W3CDTF">2015-03-03T13:11:49Z</dcterms:created>
  <dcterms:modified xsi:type="dcterms:W3CDTF">2018-01-08T10:46:45Z</dcterms:modified>
</cp:coreProperties>
</file>